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Lexend Deca" charset="1" panose="00000000000000000000"/>
      <p:regular r:id="rId22"/>
    </p:embeddedFont>
    <p:embeddedFont>
      <p:font typeface="Public Sans Bold" charset="1" panose="00000000000000000000"/>
      <p:regular r:id="rId23"/>
    </p:embeddedFont>
    <p:embeddedFont>
      <p:font typeface="Public Sans Heavy Italics" charset="1" panose="00000000000000000000"/>
      <p:regular r:id="rId24"/>
    </p:embeddedFont>
    <p:embeddedFont>
      <p:font typeface="Public Sans" charset="1" panose="00000000000000000000"/>
      <p:regular r:id="rId25"/>
    </p:embeddedFont>
    <p:embeddedFont>
      <p:font typeface="Open Sans Bold" charset="1" panose="020B0806030504020204"/>
      <p:regular r:id="rId26"/>
    </p:embeddedFont>
    <p:embeddedFont>
      <p:font typeface="Open Sans" charset="1" panose="020B06060305040202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png" Type="http://schemas.openxmlformats.org/officeDocument/2006/relationships/image"/><Relationship Id="rId12" Target="../media/image56.png" Type="http://schemas.openxmlformats.org/officeDocument/2006/relationships/image"/><Relationship Id="rId13" Target="mailto:idtimbre.philaposte@laposte.fr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51.png" Type="http://schemas.openxmlformats.org/officeDocument/2006/relationships/image"/><Relationship Id="rId8" Target="../media/image52.svg" Type="http://schemas.openxmlformats.org/officeDocument/2006/relationships/image"/><Relationship Id="rId9" Target="../media/image5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5.png" Type="http://schemas.openxmlformats.org/officeDocument/2006/relationships/image"/><Relationship Id="rId4" Target="../media/image20.pn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5.pn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5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5.pn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2" Target="../media/image5.png" Type="http://schemas.openxmlformats.org/officeDocument/2006/relationships/image"/><Relationship Id="rId3" Target="../media/image41.jpeg" Type="http://schemas.openxmlformats.org/officeDocument/2006/relationships/image"/><Relationship Id="rId4" Target="../media/image42.jpeg" Type="http://schemas.openxmlformats.org/officeDocument/2006/relationships/image"/><Relationship Id="rId5" Target="../media/image43.pn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12077" y="2874243"/>
            <a:ext cx="12513089" cy="3924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149"/>
              </a:lnSpc>
            </a:pPr>
            <a:r>
              <a:rPr lang="en-US" sz="14999">
                <a:solidFill>
                  <a:srgbClr val="333333"/>
                </a:solidFill>
                <a:latin typeface="Lexend Deca"/>
                <a:ea typeface="Lexend Deca"/>
                <a:cs typeface="Lexend Deca"/>
                <a:sym typeface="Lexend Deca"/>
              </a:rPr>
              <a:t>Gamme iDtimbre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291074" y="4522982"/>
            <a:ext cx="3426506" cy="1876012"/>
          </a:xfrm>
          <a:custGeom>
            <a:avLst/>
            <a:gdLst/>
            <a:ahLst/>
            <a:cxnLst/>
            <a:rect r="r" b="b" t="t" l="l"/>
            <a:pathLst>
              <a:path h="1876012" w="3426506">
                <a:moveTo>
                  <a:pt x="0" y="0"/>
                </a:moveTo>
                <a:lnTo>
                  <a:pt x="3426507" y="0"/>
                </a:lnTo>
                <a:lnTo>
                  <a:pt x="3426507" y="1876012"/>
                </a:lnTo>
                <a:lnTo>
                  <a:pt x="0" y="1876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16864" y="-1507257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311924" y="6798534"/>
            <a:ext cx="3976076" cy="3976076"/>
          </a:xfrm>
          <a:custGeom>
            <a:avLst/>
            <a:gdLst/>
            <a:ahLst/>
            <a:cxnLst/>
            <a:rect r="r" b="b" t="t" l="l"/>
            <a:pathLst>
              <a:path h="3976076" w="3976076">
                <a:moveTo>
                  <a:pt x="0" y="0"/>
                </a:moveTo>
                <a:lnTo>
                  <a:pt x="3976076" y="0"/>
                </a:lnTo>
                <a:lnTo>
                  <a:pt x="3976076" y="3976076"/>
                </a:lnTo>
                <a:lnTo>
                  <a:pt x="0" y="3976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84925" y="550143"/>
            <a:ext cx="4484513" cy="1913323"/>
          </a:xfrm>
          <a:custGeom>
            <a:avLst/>
            <a:gdLst/>
            <a:ahLst/>
            <a:cxnLst/>
            <a:rect r="r" b="b" t="t" l="l"/>
            <a:pathLst>
              <a:path h="1913323" w="4484513">
                <a:moveTo>
                  <a:pt x="0" y="0"/>
                </a:moveTo>
                <a:lnTo>
                  <a:pt x="4484513" y="0"/>
                </a:lnTo>
                <a:lnTo>
                  <a:pt x="4484513" y="1913323"/>
                </a:lnTo>
                <a:lnTo>
                  <a:pt x="0" y="19133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6902" r="0" b="-690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37492">
            <a:off x="2813458" y="6776408"/>
            <a:ext cx="1402487" cy="1466653"/>
          </a:xfrm>
          <a:custGeom>
            <a:avLst/>
            <a:gdLst/>
            <a:ahLst/>
            <a:cxnLst/>
            <a:rect r="r" b="b" t="t" l="l"/>
            <a:pathLst>
              <a:path h="1466653" w="1402487">
                <a:moveTo>
                  <a:pt x="0" y="0"/>
                </a:moveTo>
                <a:lnTo>
                  <a:pt x="1402487" y="0"/>
                </a:lnTo>
                <a:lnTo>
                  <a:pt x="1402487" y="1466653"/>
                </a:lnTo>
                <a:lnTo>
                  <a:pt x="0" y="14666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549772">
            <a:off x="524185" y="7714457"/>
            <a:ext cx="2736038" cy="1795525"/>
          </a:xfrm>
          <a:custGeom>
            <a:avLst/>
            <a:gdLst/>
            <a:ahLst/>
            <a:cxnLst/>
            <a:rect r="r" b="b" t="t" l="l"/>
            <a:pathLst>
              <a:path h="1795525" w="2736038">
                <a:moveTo>
                  <a:pt x="0" y="0"/>
                </a:moveTo>
                <a:lnTo>
                  <a:pt x="2736038" y="0"/>
                </a:lnTo>
                <a:lnTo>
                  <a:pt x="2736038" y="1795525"/>
                </a:lnTo>
                <a:lnTo>
                  <a:pt x="0" y="17955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646005" y="1509943"/>
            <a:ext cx="3358322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Année 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69438" y="7122384"/>
            <a:ext cx="9442487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 spc="147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Créez et personnalisez vos timbres 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06" t="-37130" r="-7527" b="-2961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62065" y="-1632944"/>
            <a:ext cx="5725837" cy="4719044"/>
          </a:xfrm>
          <a:custGeom>
            <a:avLst/>
            <a:gdLst/>
            <a:ahLst/>
            <a:cxnLst/>
            <a:rect r="r" b="b" t="t" l="l"/>
            <a:pathLst>
              <a:path h="4719044" w="5725837">
                <a:moveTo>
                  <a:pt x="0" y="0"/>
                </a:moveTo>
                <a:lnTo>
                  <a:pt x="5725837" y="0"/>
                </a:lnTo>
                <a:lnTo>
                  <a:pt x="5725837" y="4719044"/>
                </a:lnTo>
                <a:lnTo>
                  <a:pt x="0" y="47190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79473" y="1373151"/>
            <a:ext cx="3426506" cy="1876012"/>
          </a:xfrm>
          <a:custGeom>
            <a:avLst/>
            <a:gdLst/>
            <a:ahLst/>
            <a:cxnLst/>
            <a:rect r="r" b="b" t="t" l="l"/>
            <a:pathLst>
              <a:path h="1876012" w="3426506">
                <a:moveTo>
                  <a:pt x="0" y="0"/>
                </a:moveTo>
                <a:lnTo>
                  <a:pt x="3426506" y="0"/>
                </a:lnTo>
                <a:lnTo>
                  <a:pt x="3426506" y="1876013"/>
                </a:lnTo>
                <a:lnTo>
                  <a:pt x="0" y="18760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45369" y="3086100"/>
            <a:ext cx="7034104" cy="4786466"/>
          </a:xfrm>
          <a:custGeom>
            <a:avLst/>
            <a:gdLst/>
            <a:ahLst/>
            <a:cxnLst/>
            <a:rect r="r" b="b" t="t" l="l"/>
            <a:pathLst>
              <a:path h="4786466" w="7034104">
                <a:moveTo>
                  <a:pt x="0" y="0"/>
                </a:moveTo>
                <a:lnTo>
                  <a:pt x="7034104" y="0"/>
                </a:lnTo>
                <a:lnTo>
                  <a:pt x="7034104" y="4786466"/>
                </a:lnTo>
                <a:lnTo>
                  <a:pt x="0" y="47864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79794" y="2311157"/>
            <a:ext cx="7143980" cy="4786466"/>
          </a:xfrm>
          <a:custGeom>
            <a:avLst/>
            <a:gdLst/>
            <a:ahLst/>
            <a:cxnLst/>
            <a:rect r="r" b="b" t="t" l="l"/>
            <a:pathLst>
              <a:path h="4786466" w="7143980">
                <a:moveTo>
                  <a:pt x="0" y="0"/>
                </a:moveTo>
                <a:lnTo>
                  <a:pt x="7143980" y="0"/>
                </a:lnTo>
                <a:lnTo>
                  <a:pt x="7143980" y="4786467"/>
                </a:lnTo>
                <a:lnTo>
                  <a:pt x="0" y="4786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192067" y="8188875"/>
            <a:ext cx="7040126" cy="236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250 cartes postales prétimbrées</a:t>
            </a:r>
            <a:r>
              <a:rPr lang="en-US" sz="267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741"/>
              </a:lnSpc>
            </a:pPr>
            <a:r>
              <a:rPr lang="en-US" sz="2672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2,82</a:t>
            </a:r>
            <a:r>
              <a:rPr lang="en-US" sz="2672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€ HT</a:t>
            </a:r>
            <a:r>
              <a:rPr lang="en-US" sz="267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741"/>
              </a:lnSpc>
            </a:pPr>
            <a:r>
              <a:rPr lang="en-US" sz="267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selon les quantités</a:t>
            </a:r>
            <a:r>
              <a:rPr lang="en-US" sz="267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741"/>
              </a:lnSpc>
            </a:pPr>
            <a:r>
              <a:rPr lang="en-US" sz="267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(voir Annexe 5)</a:t>
            </a:r>
            <a:r>
              <a:rPr lang="en-US" sz="267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741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716751" y="817510"/>
            <a:ext cx="16105189" cy="86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0"/>
              </a:lnSpc>
              <a:spcBef>
                <a:spcPct val="0"/>
              </a:spcBef>
            </a:pPr>
            <a:r>
              <a:rPr lang="en-US" sz="5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sur-mesure :</a:t>
            </a:r>
            <a:r>
              <a:rPr lang="en-US" sz="50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5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Cartes postales prétimbrées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406312" y="4963309"/>
            <a:ext cx="4152950" cy="9653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b="true" sz="2721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Créez des cartes postales à votre image 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92561" y="8204131"/>
            <a:ext cx="1964202" cy="1075400"/>
          </a:xfrm>
          <a:custGeom>
            <a:avLst/>
            <a:gdLst/>
            <a:ahLst/>
            <a:cxnLst/>
            <a:rect r="r" b="b" t="t" l="l"/>
            <a:pathLst>
              <a:path h="1075400" w="1964202">
                <a:moveTo>
                  <a:pt x="0" y="0"/>
                </a:moveTo>
                <a:lnTo>
                  <a:pt x="1964202" y="0"/>
                </a:lnTo>
                <a:lnTo>
                  <a:pt x="1964202" y="1075401"/>
                </a:lnTo>
                <a:lnTo>
                  <a:pt x="0" y="107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961785" y="3176492"/>
            <a:ext cx="1326215" cy="2450281"/>
          </a:xfrm>
          <a:custGeom>
            <a:avLst/>
            <a:gdLst/>
            <a:ahLst/>
            <a:cxnLst/>
            <a:rect r="r" b="b" t="t" l="l"/>
            <a:pathLst>
              <a:path h="2450281" w="1326215">
                <a:moveTo>
                  <a:pt x="0" y="0"/>
                </a:moveTo>
                <a:lnTo>
                  <a:pt x="1326215" y="0"/>
                </a:lnTo>
                <a:lnTo>
                  <a:pt x="1326215" y="2450281"/>
                </a:lnTo>
                <a:lnTo>
                  <a:pt x="0" y="2450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7624893" y="2454155"/>
            <a:ext cx="404027" cy="40402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31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4540568" y="2837177"/>
          <a:ext cx="4031578" cy="5891306"/>
        </p:xfrm>
        <a:graphic>
          <a:graphicData uri="http://schemas.openxmlformats.org/drawingml/2006/table">
            <a:tbl>
              <a:tblPr/>
              <a:tblGrid>
                <a:gridCol w="1775268"/>
              </a:tblGrid>
              <a:tr h="13714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TARIF AFFRANCHISSEMENT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10"/>
                    </a:solidFill>
                  </a:tcPr>
                </a:tc>
              </a:tr>
              <a:tr h="45198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Affranchissement de </a:t>
                      </a: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20g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jusqu’à </a:t>
                      </a: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1kg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à un tarif privilégié :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Exemple: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verte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1,18€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internationale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1,80€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Destineo Seuil 1 &amp; 2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9357972" y="1609563"/>
          <a:ext cx="5968476" cy="7908681"/>
        </p:xfrm>
        <a:graphic>
          <a:graphicData uri="http://schemas.openxmlformats.org/drawingml/2006/table">
            <a:tbl>
              <a:tblPr/>
              <a:tblGrid>
                <a:gridCol w="5968476"/>
              </a:tblGrid>
              <a:tr h="188116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PLANCHES PERSONNALISÉES, IMPRIMÉES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ET EXPEDIÉES EN COLISSIMO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1024109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1010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PRIX HT</a:t>
                      </a:r>
                      <a:endParaRPr lang="en-US" sz="110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 b="true">
                          <a:solidFill>
                            <a:srgbClr val="010101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EXEMPLES EN LETTRE VERTE 20g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5 planches de 30 timbres =   213€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200 planches de 30 timbres = 8 380€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300 planches de 30 timbres =  12 360€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54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500 planches de 30 timbres =  20 300€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1 000 planches de 30 timbres =  40 000€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61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1228B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Au-delà de 1 000 planches : sur devis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9" id="9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51341" y="5299557"/>
            <a:ext cx="483273" cy="483273"/>
          </a:xfrm>
          <a:custGeom>
            <a:avLst/>
            <a:gdLst/>
            <a:ahLst/>
            <a:cxnLst/>
            <a:rect r="r" b="b" t="t" l="l"/>
            <a:pathLst>
              <a:path h="483273" w="483273">
                <a:moveTo>
                  <a:pt x="0" y="0"/>
                </a:moveTo>
                <a:lnTo>
                  <a:pt x="483273" y="0"/>
                </a:lnTo>
                <a:lnTo>
                  <a:pt x="483273" y="483273"/>
                </a:lnTo>
                <a:lnTo>
                  <a:pt x="0" y="483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5400000">
            <a:off x="16439136" y="1066385"/>
            <a:ext cx="2573143" cy="606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Annexe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6254" y="393299"/>
            <a:ext cx="12393061" cy="68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  <a:spcBef>
                <a:spcPct val="0"/>
              </a:spcBef>
            </a:pPr>
            <a:r>
              <a:rPr lang="en-US" sz="4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Classique :</a:t>
            </a:r>
            <a:r>
              <a:rPr lang="en-US" sz="4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planche de 30 timbres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5388" y="4400163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PERSONNALISATION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HT (assujetti à la TVA 20%)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5388" y="5913875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AFFRANCHISSEMENT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non assujetti à la TVA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92561" y="8204131"/>
            <a:ext cx="1964202" cy="1075400"/>
          </a:xfrm>
          <a:custGeom>
            <a:avLst/>
            <a:gdLst/>
            <a:ahLst/>
            <a:cxnLst/>
            <a:rect r="r" b="b" t="t" l="l"/>
            <a:pathLst>
              <a:path h="1075400" w="1964202">
                <a:moveTo>
                  <a:pt x="0" y="0"/>
                </a:moveTo>
                <a:lnTo>
                  <a:pt x="1964202" y="0"/>
                </a:lnTo>
                <a:lnTo>
                  <a:pt x="1964202" y="1075401"/>
                </a:lnTo>
                <a:lnTo>
                  <a:pt x="0" y="107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5388" y="1633042"/>
            <a:ext cx="1326215" cy="2450281"/>
          </a:xfrm>
          <a:custGeom>
            <a:avLst/>
            <a:gdLst/>
            <a:ahLst/>
            <a:cxnLst/>
            <a:rect r="r" b="b" t="t" l="l"/>
            <a:pathLst>
              <a:path h="2450281" w="1326215">
                <a:moveTo>
                  <a:pt x="0" y="0"/>
                </a:moveTo>
                <a:lnTo>
                  <a:pt x="1326215" y="0"/>
                </a:lnTo>
                <a:lnTo>
                  <a:pt x="1326215" y="2450281"/>
                </a:lnTo>
                <a:lnTo>
                  <a:pt x="0" y="2450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112422" y="2454155"/>
          <a:ext cx="4031578" cy="5891306"/>
        </p:xfrm>
        <a:graphic>
          <a:graphicData uri="http://schemas.openxmlformats.org/drawingml/2006/table">
            <a:tbl>
              <a:tblPr/>
              <a:tblGrid>
                <a:gridCol w="1775268"/>
              </a:tblGrid>
              <a:tr h="13714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TARIF AFFRANCHISSEMENT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10"/>
                    </a:solidFill>
                  </a:tcPr>
                </a:tc>
              </a:tr>
              <a:tr h="45198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options d’affranchissement à un tarif privilégié :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verte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1,18€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internationale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1,80€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143800" y="1880668"/>
          <a:ext cx="5968476" cy="7038280"/>
        </p:xfrm>
        <a:graphic>
          <a:graphicData uri="http://schemas.openxmlformats.org/drawingml/2006/table">
            <a:tbl>
              <a:tblPr/>
              <a:tblGrid>
                <a:gridCol w="5968476"/>
              </a:tblGrid>
              <a:tr h="18822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PLANCHES PERSONNALISÉES, IMPRIMÉES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ET EXPEDIÉES EN COLISSIMO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102472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1010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PRIX HT</a:t>
                      </a:r>
                      <a:endParaRPr lang="en-US" sz="110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 b="true">
                          <a:solidFill>
                            <a:srgbClr val="010101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EXEMPLES EN LETTRE VERTE 20g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3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10 planches de 20 timbres = 308€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3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200 planches de 20 timbres = 6 020€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3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</a:t>
                      </a: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300 planches de 20 timbres = 8 820€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03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500 planches de 20 timbres = 14 400€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1228B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À partir de 1 000 planches : sur devis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51341" y="5299557"/>
            <a:ext cx="483273" cy="483273"/>
          </a:xfrm>
          <a:custGeom>
            <a:avLst/>
            <a:gdLst/>
            <a:ahLst/>
            <a:cxnLst/>
            <a:rect r="r" b="b" t="t" l="l"/>
            <a:pathLst>
              <a:path h="483273" w="483273">
                <a:moveTo>
                  <a:pt x="0" y="0"/>
                </a:moveTo>
                <a:lnTo>
                  <a:pt x="483273" y="0"/>
                </a:lnTo>
                <a:lnTo>
                  <a:pt x="483273" y="483273"/>
                </a:lnTo>
                <a:lnTo>
                  <a:pt x="0" y="483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16254" y="393299"/>
            <a:ext cx="12789159" cy="688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30"/>
              </a:lnSpc>
              <a:spcBef>
                <a:spcPct val="0"/>
              </a:spcBef>
            </a:pPr>
            <a:r>
              <a:rPr lang="en-US" sz="4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Classique : </a:t>
            </a:r>
            <a:r>
              <a:rPr lang="en-US" sz="4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planche sécable de 20 timbres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5388" y="4400163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PERSONNALISATION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HT (assujetti à la TVA 20%)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5388" y="5913875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AFFRANCHISSEMENT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non assujetti à la TVA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16439136" y="1066385"/>
            <a:ext cx="2573143" cy="606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Annexe 2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624893" y="2454155"/>
            <a:ext cx="404027" cy="40402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31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92561" y="8204131"/>
            <a:ext cx="1964202" cy="1075400"/>
          </a:xfrm>
          <a:custGeom>
            <a:avLst/>
            <a:gdLst/>
            <a:ahLst/>
            <a:cxnLst/>
            <a:rect r="r" b="b" t="t" l="l"/>
            <a:pathLst>
              <a:path h="1075400" w="1964202">
                <a:moveTo>
                  <a:pt x="0" y="0"/>
                </a:moveTo>
                <a:lnTo>
                  <a:pt x="1964202" y="0"/>
                </a:lnTo>
                <a:lnTo>
                  <a:pt x="1964202" y="1075401"/>
                </a:lnTo>
                <a:lnTo>
                  <a:pt x="0" y="107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448503"/>
            <a:ext cx="1326215" cy="2450281"/>
          </a:xfrm>
          <a:custGeom>
            <a:avLst/>
            <a:gdLst/>
            <a:ahLst/>
            <a:cxnLst/>
            <a:rect r="r" b="b" t="t" l="l"/>
            <a:pathLst>
              <a:path h="2450281" w="1326215">
                <a:moveTo>
                  <a:pt x="0" y="0"/>
                </a:moveTo>
                <a:lnTo>
                  <a:pt x="1326215" y="0"/>
                </a:lnTo>
                <a:lnTo>
                  <a:pt x="1326215" y="2450281"/>
                </a:lnTo>
                <a:lnTo>
                  <a:pt x="0" y="2450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562207" y="2858183"/>
          <a:ext cx="4031578" cy="5891306"/>
        </p:xfrm>
        <a:graphic>
          <a:graphicData uri="http://schemas.openxmlformats.org/drawingml/2006/table">
            <a:tbl>
              <a:tblPr/>
              <a:tblGrid>
                <a:gridCol w="1775268"/>
              </a:tblGrid>
              <a:tr h="13714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TARIF AFFRANCHISSEMENT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10"/>
                    </a:solidFill>
                  </a:tcPr>
                </a:tc>
              </a:tr>
              <a:tr h="45198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options d’affranchissement à un tarif privilégié: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verte 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1,18€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internationale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1,80€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143800" y="402177"/>
          <a:ext cx="5968476" cy="9486900"/>
        </p:xfrm>
        <a:graphic>
          <a:graphicData uri="http://schemas.openxmlformats.org/drawingml/2006/table">
            <a:tbl>
              <a:tblPr/>
              <a:tblGrid>
                <a:gridCol w="5968476"/>
              </a:tblGrid>
              <a:tr h="114760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3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LIVRETS</a:t>
                      </a:r>
                      <a:r>
                        <a:rPr lang="en-US" sz="13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PERSONNALISÉES, IMPRIMÉES</a:t>
                      </a:r>
                    </a:p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en-US" sz="13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ET EXPEDIÉES EN COLISSIMO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87983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1010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PRIX HT</a:t>
                      </a:r>
                      <a:endParaRPr lang="en-US" sz="110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200" b="true">
                          <a:solidFill>
                            <a:srgbClr val="010101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EXEMPLES EN LETTRE VERTE 20g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50 livrets de 4 timbres = 368,50€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150 livrets de 4 timbres = 1 053€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200 livrets de 4 timbres = 1 374€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250 livrets de 4 timbres = 1 692,50€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300 livrets de 4 timbres = 1 986€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350 livrets de 4 timbres = 2 282€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400 livrets de 4 timbres = 2 568€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450 livrets de 4 timbres = 2 821,50€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500 livrets de 4 timbres = 3 085€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1228B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Au-delà de 1 000 livrets = sur devis​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51341" y="5299557"/>
            <a:ext cx="483273" cy="483273"/>
          </a:xfrm>
          <a:custGeom>
            <a:avLst/>
            <a:gdLst/>
            <a:ahLst/>
            <a:cxnLst/>
            <a:rect r="r" b="b" t="t" l="l"/>
            <a:pathLst>
              <a:path h="483273" w="483273">
                <a:moveTo>
                  <a:pt x="0" y="0"/>
                </a:moveTo>
                <a:lnTo>
                  <a:pt x="483273" y="0"/>
                </a:lnTo>
                <a:lnTo>
                  <a:pt x="483273" y="483273"/>
                </a:lnTo>
                <a:lnTo>
                  <a:pt x="0" y="483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7354" y="316225"/>
            <a:ext cx="8586646" cy="57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Prestige :</a:t>
            </a:r>
            <a:r>
              <a:rPr lang="en-US" sz="3286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Livret de 4 timbres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5388" y="4400163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PERSONNALISATION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HT (assujetti à la TVA 20%)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5388" y="5913875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AFFRANCHISSEMENT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non assujetti à la TVA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16439136" y="1066385"/>
            <a:ext cx="2573143" cy="606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Annexe 3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624893" y="2454155"/>
            <a:ext cx="404027" cy="40402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31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92561" y="8204131"/>
            <a:ext cx="1964202" cy="1075400"/>
          </a:xfrm>
          <a:custGeom>
            <a:avLst/>
            <a:gdLst/>
            <a:ahLst/>
            <a:cxnLst/>
            <a:rect r="r" b="b" t="t" l="l"/>
            <a:pathLst>
              <a:path h="1075400" w="1964202">
                <a:moveTo>
                  <a:pt x="0" y="0"/>
                </a:moveTo>
                <a:lnTo>
                  <a:pt x="1964202" y="0"/>
                </a:lnTo>
                <a:lnTo>
                  <a:pt x="1964202" y="1075401"/>
                </a:lnTo>
                <a:lnTo>
                  <a:pt x="0" y="107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455980"/>
            <a:ext cx="1326215" cy="2450281"/>
          </a:xfrm>
          <a:custGeom>
            <a:avLst/>
            <a:gdLst/>
            <a:ahLst/>
            <a:cxnLst/>
            <a:rect r="r" b="b" t="t" l="l"/>
            <a:pathLst>
              <a:path h="2450281" w="1326215">
                <a:moveTo>
                  <a:pt x="0" y="0"/>
                </a:moveTo>
                <a:lnTo>
                  <a:pt x="1326215" y="0"/>
                </a:lnTo>
                <a:lnTo>
                  <a:pt x="1326215" y="2450281"/>
                </a:lnTo>
                <a:lnTo>
                  <a:pt x="0" y="2450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837264" y="2197847"/>
          <a:ext cx="4031578" cy="5891306"/>
        </p:xfrm>
        <a:graphic>
          <a:graphicData uri="http://schemas.openxmlformats.org/drawingml/2006/table">
            <a:tbl>
              <a:tblPr/>
              <a:tblGrid>
                <a:gridCol w="1775268"/>
              </a:tblGrid>
              <a:tr h="13714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TARIF AFFRANCHISSEMENT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10"/>
                    </a:solidFill>
                  </a:tcPr>
                </a:tc>
              </a:tr>
              <a:tr h="45198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options d’affranchissement à un tarif privilégié :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verte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1,18€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internationale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1,80€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723565" y="358388"/>
          <a:ext cx="5922585" cy="9544050"/>
        </p:xfrm>
        <a:graphic>
          <a:graphicData uri="http://schemas.openxmlformats.org/drawingml/2006/table">
            <a:tbl>
              <a:tblPr/>
              <a:tblGrid>
                <a:gridCol w="5922585"/>
              </a:tblGrid>
              <a:tr h="120330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4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LIVRETS PERSONNALISÉES, IMPRIMÉES</a:t>
                      </a: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ET EXPEDIÉES EN COLISSIMO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88147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200">
                          <a:solidFill>
                            <a:srgbClr val="01010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PRIX HT</a:t>
                      </a:r>
                      <a:endParaRPr lang="en-US" sz="1100"/>
                    </a:p>
                    <a:p>
                      <a:pPr algn="l">
                        <a:lnSpc>
                          <a:spcPts val="1679"/>
                        </a:lnSpc>
                      </a:pPr>
                      <a:r>
                        <a:rPr lang="en-US" sz="1200" b="true">
                          <a:solidFill>
                            <a:srgbClr val="010101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EXEMPLES EN LETTRE VERTE 20g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50 livrets de 8 timbres = 712€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150 livrets de 8 timbres = 2113,50€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200 livrets de 8 timbres = 2 808€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250 livrets de 8 timbres = 3 472, 50€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300 livrets de 8 timbres = 4 122€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350 livrets de 8 timbres = 4 774€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400 livrets de 8 timbres = 5 416€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450 livrets de 8 timbres = 6 048 ​€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500 livrets de 8 timbres = 6 620€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9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600" b="true">
                          <a:solidFill>
                            <a:srgbClr val="1228B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Au-delà de 1 000 livrets = sur devis​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51341" y="5299557"/>
            <a:ext cx="483273" cy="483273"/>
          </a:xfrm>
          <a:custGeom>
            <a:avLst/>
            <a:gdLst/>
            <a:ahLst/>
            <a:cxnLst/>
            <a:rect r="r" b="b" t="t" l="l"/>
            <a:pathLst>
              <a:path h="483273" w="483273">
                <a:moveTo>
                  <a:pt x="0" y="0"/>
                </a:moveTo>
                <a:lnTo>
                  <a:pt x="483273" y="0"/>
                </a:lnTo>
                <a:lnTo>
                  <a:pt x="483273" y="483273"/>
                </a:lnTo>
                <a:lnTo>
                  <a:pt x="0" y="483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7354" y="316225"/>
            <a:ext cx="8586646" cy="57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Prestige :</a:t>
            </a:r>
            <a:r>
              <a:rPr lang="en-US" sz="3286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Livret de 8 timbres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5388" y="4400163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PERSONNALISATION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HT (assujetti à la TVA 20%)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5388" y="5913875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AFFRANCHISSEMENT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non assujetti à la TVA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16439136" y="1066385"/>
            <a:ext cx="2573143" cy="606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Annexe 4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624893" y="2454155"/>
            <a:ext cx="404027" cy="40402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31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700000">
            <a:off x="92561" y="8204131"/>
            <a:ext cx="1964202" cy="1075400"/>
          </a:xfrm>
          <a:custGeom>
            <a:avLst/>
            <a:gdLst/>
            <a:ahLst/>
            <a:cxnLst/>
            <a:rect r="r" b="b" t="t" l="l"/>
            <a:pathLst>
              <a:path h="1075400" w="1964202">
                <a:moveTo>
                  <a:pt x="0" y="0"/>
                </a:moveTo>
                <a:lnTo>
                  <a:pt x="1964202" y="0"/>
                </a:lnTo>
                <a:lnTo>
                  <a:pt x="1964202" y="1075401"/>
                </a:lnTo>
                <a:lnTo>
                  <a:pt x="0" y="1075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6460" y="2043599"/>
            <a:ext cx="881787" cy="1629168"/>
          </a:xfrm>
          <a:custGeom>
            <a:avLst/>
            <a:gdLst/>
            <a:ahLst/>
            <a:cxnLst/>
            <a:rect r="r" b="b" t="t" l="l"/>
            <a:pathLst>
              <a:path h="1629168" w="881787">
                <a:moveTo>
                  <a:pt x="0" y="0"/>
                </a:moveTo>
                <a:lnTo>
                  <a:pt x="881787" y="0"/>
                </a:lnTo>
                <a:lnTo>
                  <a:pt x="881787" y="1629168"/>
                </a:lnTo>
                <a:lnTo>
                  <a:pt x="0" y="1629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5112422" y="2595541"/>
          <a:ext cx="4031578" cy="5891306"/>
        </p:xfrm>
        <a:graphic>
          <a:graphicData uri="http://schemas.openxmlformats.org/drawingml/2006/table">
            <a:tbl>
              <a:tblPr/>
              <a:tblGrid>
                <a:gridCol w="1775268"/>
              </a:tblGrid>
              <a:tr h="137145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TARIF AFFRANCHISSEMENT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10"/>
                    </a:solidFill>
                  </a:tcPr>
                </a:tc>
              </a:tr>
              <a:tr h="451984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2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options d’affranchissement à un tarif privilégié:</a:t>
                      </a:r>
                      <a:endParaRPr lang="en-US" sz="1100"/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verte 20g 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1,18€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Lettre internationale 20g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  <a:r>
                        <a:rPr lang="en-US" sz="18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= 1,80€</a:t>
                      </a: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  <a:p>
                      <a:pPr algn="ctr">
                        <a:lnSpc>
                          <a:spcPts val="2520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019117" y="2327757"/>
          <a:ext cx="6604461" cy="5943600"/>
        </p:xfrm>
        <a:graphic>
          <a:graphicData uri="http://schemas.openxmlformats.org/drawingml/2006/table">
            <a:tbl>
              <a:tblPr/>
              <a:tblGrid>
                <a:gridCol w="6604461"/>
              </a:tblGrid>
              <a:tr h="120789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CARTES PERSONNALISÉES, IMPRIMÉES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ET EXPEDIÉES EN COLISSIMO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102575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239"/>
                        </a:lnSpc>
                        <a:defRPr/>
                      </a:pPr>
                      <a:r>
                        <a:rPr lang="en-US" sz="1599">
                          <a:solidFill>
                            <a:srgbClr val="01010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PRIX HT</a:t>
                      </a:r>
                      <a:endParaRPr lang="en-US" sz="1100"/>
                    </a:p>
                    <a:p>
                      <a:pPr algn="l">
                        <a:lnSpc>
                          <a:spcPts val="2239"/>
                        </a:lnSpc>
                      </a:pPr>
                      <a:r>
                        <a:rPr lang="en-US" sz="1599" b="true">
                          <a:solidFill>
                            <a:srgbClr val="010101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EXEMPLES EN LETTRE VERTE 20g 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57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​</a:t>
                      </a:r>
                      <a:endParaRPr lang="en-US" sz="1100"/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À</a:t>
                      </a:r>
                      <a:r>
                        <a:rPr lang="en-US" sz="1500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 partir de 250 CARTES POSTALES PRÉTIMBRÉES </a:t>
                      </a:r>
                      <a:r>
                        <a:rPr lang="en-US" sz="1500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= 705€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2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 </a:t>
                      </a:r>
                      <a:r>
                        <a:rPr lang="en-US" sz="1499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​</a:t>
                      </a:r>
                      <a:endParaRPr lang="en-US" sz="1100"/>
                    </a:p>
                    <a:p>
                      <a:pPr algn="ctr">
                        <a:lnSpc>
                          <a:spcPts val="2099"/>
                        </a:lnSpc>
                      </a:pPr>
                      <a:r>
                        <a:rPr lang="en-US" sz="14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500 CARTES POSTALES PRÉTIMBRÉES </a:t>
                      </a:r>
                      <a:r>
                        <a:rPr lang="en-US" sz="1499">
                          <a:solidFill>
                            <a:srgbClr val="0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= 1 300 €</a:t>
                      </a:r>
                    </a:p>
                    <a:p>
                      <a:pPr algn="ctr">
                        <a:lnSpc>
                          <a:spcPts val="209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true">
                          <a:solidFill>
                            <a:srgbClr val="000000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700 CARTES POSTALES PRÉTIMBRÉES = 1 680€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57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99"/>
                        </a:lnSpc>
                        <a:defRPr/>
                      </a:pPr>
                      <a:r>
                        <a:rPr lang="en-US" sz="1499" b="true">
                          <a:solidFill>
                            <a:srgbClr val="1228B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Au-delà de 1 000 CARTES POSTALES PRÉTIMBRÉES : sur devis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51341" y="5299557"/>
            <a:ext cx="483273" cy="483273"/>
          </a:xfrm>
          <a:custGeom>
            <a:avLst/>
            <a:gdLst/>
            <a:ahLst/>
            <a:cxnLst/>
            <a:rect r="r" b="b" t="t" l="l"/>
            <a:pathLst>
              <a:path h="483273" w="483273">
                <a:moveTo>
                  <a:pt x="0" y="0"/>
                </a:moveTo>
                <a:lnTo>
                  <a:pt x="483273" y="0"/>
                </a:lnTo>
                <a:lnTo>
                  <a:pt x="483273" y="483273"/>
                </a:lnTo>
                <a:lnTo>
                  <a:pt x="0" y="483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7354" y="316225"/>
            <a:ext cx="10598277" cy="573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sur-mesure : </a:t>
            </a:r>
            <a:r>
              <a:rPr lang="en-US" sz="3286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Cartes postales prétimbrées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45388" y="4400163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PERSONNALISATION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HT (assujetti à la TVA 20%)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5388" y="5913875"/>
            <a:ext cx="4295180" cy="711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TARIF AFFRANCHISSEMENT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non assujetti à la TVA</a:t>
            </a:r>
          </a:p>
        </p:txBody>
      </p:sp>
      <p:sp>
        <p:nvSpPr>
          <p:cNvPr name="TextBox 11" id="11"/>
          <p:cNvSpPr txBox="true"/>
          <p:nvPr/>
        </p:nvSpPr>
        <p:spPr>
          <a:xfrm rot="-5400000">
            <a:off x="16439136" y="1066385"/>
            <a:ext cx="2573143" cy="606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Annexe 5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624893" y="2454155"/>
            <a:ext cx="404027" cy="404027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31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91074" y="4073015"/>
            <a:ext cx="3426506" cy="1876012"/>
          </a:xfrm>
          <a:custGeom>
            <a:avLst/>
            <a:gdLst/>
            <a:ahLst/>
            <a:cxnLst/>
            <a:rect r="r" b="b" t="t" l="l"/>
            <a:pathLst>
              <a:path h="1876012" w="3426506">
                <a:moveTo>
                  <a:pt x="0" y="0"/>
                </a:moveTo>
                <a:lnTo>
                  <a:pt x="3426507" y="0"/>
                </a:lnTo>
                <a:lnTo>
                  <a:pt x="3426507" y="1876012"/>
                </a:lnTo>
                <a:lnTo>
                  <a:pt x="0" y="1876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7020" y="-1527181"/>
            <a:ext cx="2227136" cy="4114800"/>
          </a:xfrm>
          <a:custGeom>
            <a:avLst/>
            <a:gdLst/>
            <a:ahLst/>
            <a:cxnLst/>
            <a:rect r="r" b="b" t="t" l="l"/>
            <a:pathLst>
              <a:path h="4114800" w="2227136">
                <a:moveTo>
                  <a:pt x="0" y="0"/>
                </a:moveTo>
                <a:lnTo>
                  <a:pt x="2227135" y="0"/>
                </a:lnTo>
                <a:lnTo>
                  <a:pt x="22271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988706" y="4034944"/>
            <a:ext cx="1220096" cy="976077"/>
          </a:xfrm>
          <a:custGeom>
            <a:avLst/>
            <a:gdLst/>
            <a:ahLst/>
            <a:cxnLst/>
            <a:rect r="r" b="b" t="t" l="l"/>
            <a:pathLst>
              <a:path h="976077" w="1220096">
                <a:moveTo>
                  <a:pt x="0" y="0"/>
                </a:moveTo>
                <a:lnTo>
                  <a:pt x="1220097" y="0"/>
                </a:lnTo>
                <a:lnTo>
                  <a:pt x="1220097" y="976077"/>
                </a:lnTo>
                <a:lnTo>
                  <a:pt x="0" y="976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37770">
            <a:off x="9960686" y="6227076"/>
            <a:ext cx="3101099" cy="2557399"/>
          </a:xfrm>
          <a:custGeom>
            <a:avLst/>
            <a:gdLst/>
            <a:ahLst/>
            <a:cxnLst/>
            <a:rect r="r" b="b" t="t" l="l"/>
            <a:pathLst>
              <a:path h="2557399" w="3101099">
                <a:moveTo>
                  <a:pt x="0" y="0"/>
                </a:moveTo>
                <a:lnTo>
                  <a:pt x="3101099" y="0"/>
                </a:lnTo>
                <a:lnTo>
                  <a:pt x="3101099" y="2557400"/>
                </a:lnTo>
                <a:lnTo>
                  <a:pt x="0" y="25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598754" y="6262064"/>
            <a:ext cx="3305090" cy="2487425"/>
          </a:xfrm>
          <a:custGeom>
            <a:avLst/>
            <a:gdLst/>
            <a:ahLst/>
            <a:cxnLst/>
            <a:rect r="r" b="b" t="t" l="l"/>
            <a:pathLst>
              <a:path h="2487425" w="3305090">
                <a:moveTo>
                  <a:pt x="0" y="0"/>
                </a:moveTo>
                <a:lnTo>
                  <a:pt x="3305091" y="0"/>
                </a:lnTo>
                <a:lnTo>
                  <a:pt x="3305091" y="2487424"/>
                </a:lnTo>
                <a:lnTo>
                  <a:pt x="0" y="24874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246492">
            <a:off x="1195938" y="6443704"/>
            <a:ext cx="3109300" cy="2303782"/>
          </a:xfrm>
          <a:custGeom>
            <a:avLst/>
            <a:gdLst/>
            <a:ahLst/>
            <a:cxnLst/>
            <a:rect r="r" b="b" t="t" l="l"/>
            <a:pathLst>
              <a:path h="2303782" w="3109300">
                <a:moveTo>
                  <a:pt x="0" y="0"/>
                </a:moveTo>
                <a:lnTo>
                  <a:pt x="3109299" y="0"/>
                </a:lnTo>
                <a:lnTo>
                  <a:pt x="3109299" y="2303782"/>
                </a:lnTo>
                <a:lnTo>
                  <a:pt x="0" y="23037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83102" y="6287257"/>
            <a:ext cx="3217036" cy="2936764"/>
          </a:xfrm>
          <a:custGeom>
            <a:avLst/>
            <a:gdLst/>
            <a:ahLst/>
            <a:cxnLst/>
            <a:rect r="r" b="b" t="t" l="l"/>
            <a:pathLst>
              <a:path h="2936764" w="3217036">
                <a:moveTo>
                  <a:pt x="0" y="0"/>
                </a:moveTo>
                <a:lnTo>
                  <a:pt x="3217036" y="0"/>
                </a:lnTo>
                <a:lnTo>
                  <a:pt x="3217036" y="2936764"/>
                </a:lnTo>
                <a:lnTo>
                  <a:pt x="0" y="29367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982176" y="942975"/>
            <a:ext cx="5218611" cy="68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 spc="147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CONTACTEZ-NOUS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88706" y="2592771"/>
            <a:ext cx="9205550" cy="3374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3655" b="true">
                <a:solidFill>
                  <a:srgbClr val="1228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Bénéficiez de nos tarifs préférentiels !​</a:t>
            </a:r>
          </a:p>
          <a:p>
            <a:pPr algn="ctr">
              <a:lnSpc>
                <a:spcPts val="4324"/>
              </a:lnSpc>
            </a:pPr>
            <a:r>
              <a:rPr lang="en-US" sz="3088" b="true">
                <a:solidFill>
                  <a:srgbClr val="1228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​</a:t>
            </a:r>
          </a:p>
          <a:p>
            <a:pPr algn="ctr">
              <a:lnSpc>
                <a:spcPts val="4324"/>
              </a:lnSpc>
            </a:pPr>
            <a:r>
              <a:rPr lang="en-US" sz="3088">
                <a:solidFill>
                  <a:srgbClr val="1228B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88" u="sng">
                <a:solidFill>
                  <a:srgbClr val="1228BB"/>
                </a:solidFill>
                <a:latin typeface="Open Sans"/>
                <a:ea typeface="Open Sans"/>
                <a:cs typeface="Open Sans"/>
                <a:sym typeface="Open Sans"/>
                <a:hlinkClick r:id="rId13" tooltip="mailto:idtimbre.philaposte@laposte.fr"/>
              </a:rPr>
              <a:t>idtimbre.philaposte@laposte.fr</a:t>
            </a:r>
            <a:r>
              <a:rPr lang="en-US" sz="3088">
                <a:solidFill>
                  <a:srgbClr val="1228BB"/>
                </a:solidFill>
                <a:latin typeface="Open Sans"/>
                <a:ea typeface="Open Sans"/>
                <a:cs typeface="Open Sans"/>
                <a:sym typeface="Open Sans"/>
              </a:rPr>
              <a:t>​</a:t>
            </a:r>
          </a:p>
          <a:p>
            <a:pPr algn="ctr">
              <a:lnSpc>
                <a:spcPts val="4324"/>
              </a:lnSpc>
            </a:pPr>
          </a:p>
          <a:p>
            <a:pPr algn="ctr">
              <a:lnSpc>
                <a:spcPts val="4324"/>
              </a:lnSpc>
            </a:pPr>
            <a:r>
              <a:rPr lang="en-US" sz="3088">
                <a:solidFill>
                  <a:srgbClr val="1228BB"/>
                </a:solidFill>
                <a:latin typeface="Open Sans"/>
                <a:ea typeface="Open Sans"/>
                <a:cs typeface="Open Sans"/>
                <a:sym typeface="Open Sans"/>
              </a:rPr>
              <a:t> Téléphone : </a:t>
            </a:r>
            <a:r>
              <a:rPr lang="en-US" sz="3088" b="true">
                <a:solidFill>
                  <a:srgbClr val="1228B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06 83 26 62 34​</a:t>
            </a:r>
          </a:p>
          <a:p>
            <a:pPr algn="ctr">
              <a:lnSpc>
                <a:spcPts val="4324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360196" y="9191625"/>
            <a:ext cx="356760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L’équipe iDtimbre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112276" y="-792995"/>
            <a:ext cx="1817370" cy="4114800"/>
          </a:xfrm>
          <a:custGeom>
            <a:avLst/>
            <a:gdLst/>
            <a:ahLst/>
            <a:cxnLst/>
            <a:rect r="r" b="b" t="t" l="l"/>
            <a:pathLst>
              <a:path h="4114800" w="1817370">
                <a:moveTo>
                  <a:pt x="0" y="0"/>
                </a:moveTo>
                <a:lnTo>
                  <a:pt x="1817370" y="0"/>
                </a:lnTo>
                <a:lnTo>
                  <a:pt x="1817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936027" y="5077450"/>
            <a:ext cx="7520674" cy="811466"/>
            <a:chOff x="0" y="0"/>
            <a:chExt cx="2111743" cy="22785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11743" cy="227853"/>
            </a:xfrm>
            <a:custGeom>
              <a:avLst/>
              <a:gdLst/>
              <a:ahLst/>
              <a:cxnLst/>
              <a:rect r="r" b="b" t="t" l="l"/>
              <a:pathLst>
                <a:path h="227853" w="2111743">
                  <a:moveTo>
                    <a:pt x="62795" y="0"/>
                  </a:moveTo>
                  <a:lnTo>
                    <a:pt x="2048949" y="0"/>
                  </a:lnTo>
                  <a:cubicBezTo>
                    <a:pt x="2065603" y="0"/>
                    <a:pt x="2081575" y="6616"/>
                    <a:pt x="2093351" y="18392"/>
                  </a:cubicBezTo>
                  <a:cubicBezTo>
                    <a:pt x="2105128" y="30168"/>
                    <a:pt x="2111743" y="46140"/>
                    <a:pt x="2111743" y="62795"/>
                  </a:cubicBezTo>
                  <a:lnTo>
                    <a:pt x="2111743" y="165059"/>
                  </a:lnTo>
                  <a:cubicBezTo>
                    <a:pt x="2111743" y="199739"/>
                    <a:pt x="2083629" y="227853"/>
                    <a:pt x="2048949" y="227853"/>
                  </a:cubicBezTo>
                  <a:lnTo>
                    <a:pt x="62795" y="227853"/>
                  </a:lnTo>
                  <a:cubicBezTo>
                    <a:pt x="46140" y="227853"/>
                    <a:pt x="30168" y="221237"/>
                    <a:pt x="18392" y="209461"/>
                  </a:cubicBezTo>
                  <a:cubicBezTo>
                    <a:pt x="6616" y="197685"/>
                    <a:pt x="0" y="181713"/>
                    <a:pt x="0" y="165059"/>
                  </a:cubicBezTo>
                  <a:lnTo>
                    <a:pt x="0" y="62795"/>
                  </a:lnTo>
                  <a:cubicBezTo>
                    <a:pt x="0" y="28114"/>
                    <a:pt x="28114" y="0"/>
                    <a:pt x="62795" y="0"/>
                  </a:cubicBezTo>
                  <a:close/>
                </a:path>
              </a:pathLst>
            </a:custGeom>
            <a:solidFill>
              <a:srgbClr val="FFC310"/>
            </a:solidFill>
            <a:ln w="9525" cap="rnd">
              <a:solidFill>
                <a:srgbClr val="333333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111743" cy="2659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33333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Avoir une visibilité immédiate sur votre enveloppe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12888" y="673887"/>
            <a:ext cx="2108073" cy="2478871"/>
          </a:xfrm>
          <a:custGeom>
            <a:avLst/>
            <a:gdLst/>
            <a:ahLst/>
            <a:cxnLst/>
            <a:rect r="r" b="b" t="t" l="l"/>
            <a:pathLst>
              <a:path h="2478871" w="2108073">
                <a:moveTo>
                  <a:pt x="0" y="0"/>
                </a:moveTo>
                <a:lnTo>
                  <a:pt x="2108073" y="0"/>
                </a:lnTo>
                <a:lnTo>
                  <a:pt x="2108073" y="2478872"/>
                </a:lnTo>
                <a:lnTo>
                  <a:pt x="0" y="2478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616934" y="1509296"/>
            <a:ext cx="808054" cy="80805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38762" y="3188455"/>
            <a:ext cx="20843696" cy="5567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76"/>
              </a:lnSpc>
            </a:pPr>
            <a:r>
              <a:rPr lang="en-US" b="true" sz="2800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Créez et  personnalisez vos timbres, autocollants, à validité permanente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42015" y="1425604"/>
            <a:ext cx="11508698" cy="1410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09"/>
              </a:lnSpc>
              <a:spcBef>
                <a:spcPct val="0"/>
              </a:spcBef>
            </a:pPr>
            <a:r>
              <a:rPr lang="en-US" b="true" sz="8221">
                <a:solidFill>
                  <a:srgbClr val="333333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Introduction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45072" y="4176386"/>
            <a:ext cx="13644265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Boostez et renforcez votre communication, pour vos évènements, vos publicités, vos cadeaux...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4936027" y="6039410"/>
            <a:ext cx="7520674" cy="874384"/>
            <a:chOff x="0" y="0"/>
            <a:chExt cx="2111743" cy="2455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11743" cy="245520"/>
            </a:xfrm>
            <a:custGeom>
              <a:avLst/>
              <a:gdLst/>
              <a:ahLst/>
              <a:cxnLst/>
              <a:rect r="r" b="b" t="t" l="l"/>
              <a:pathLst>
                <a:path h="245520" w="2111743">
                  <a:moveTo>
                    <a:pt x="62795" y="0"/>
                  </a:moveTo>
                  <a:lnTo>
                    <a:pt x="2048949" y="0"/>
                  </a:lnTo>
                  <a:cubicBezTo>
                    <a:pt x="2065603" y="0"/>
                    <a:pt x="2081575" y="6616"/>
                    <a:pt x="2093351" y="18392"/>
                  </a:cubicBezTo>
                  <a:cubicBezTo>
                    <a:pt x="2105128" y="30168"/>
                    <a:pt x="2111743" y="46140"/>
                    <a:pt x="2111743" y="62795"/>
                  </a:cubicBezTo>
                  <a:lnTo>
                    <a:pt x="2111743" y="182725"/>
                  </a:lnTo>
                  <a:cubicBezTo>
                    <a:pt x="2111743" y="217406"/>
                    <a:pt x="2083629" y="245520"/>
                    <a:pt x="2048949" y="245520"/>
                  </a:cubicBezTo>
                  <a:lnTo>
                    <a:pt x="62795" y="245520"/>
                  </a:lnTo>
                  <a:cubicBezTo>
                    <a:pt x="46140" y="245520"/>
                    <a:pt x="30168" y="238904"/>
                    <a:pt x="18392" y="227128"/>
                  </a:cubicBezTo>
                  <a:cubicBezTo>
                    <a:pt x="6616" y="215351"/>
                    <a:pt x="0" y="199379"/>
                    <a:pt x="0" y="182725"/>
                  </a:cubicBezTo>
                  <a:lnTo>
                    <a:pt x="0" y="62795"/>
                  </a:lnTo>
                  <a:cubicBezTo>
                    <a:pt x="0" y="28114"/>
                    <a:pt x="28114" y="0"/>
                    <a:pt x="62795" y="0"/>
                  </a:cubicBezTo>
                  <a:close/>
                </a:path>
              </a:pathLst>
            </a:custGeom>
            <a:solidFill>
              <a:srgbClr val="FFC310"/>
            </a:solidFill>
            <a:ln w="9525" cap="rnd">
              <a:solidFill>
                <a:srgbClr val="333333"/>
              </a:solidFill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11743" cy="283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33333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Augmenter le taux d’ouverture de vos courriers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4936027" y="7066194"/>
            <a:ext cx="7520674" cy="874384"/>
            <a:chOff x="0" y="0"/>
            <a:chExt cx="2111743" cy="2455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111743" cy="245520"/>
            </a:xfrm>
            <a:custGeom>
              <a:avLst/>
              <a:gdLst/>
              <a:ahLst/>
              <a:cxnLst/>
              <a:rect r="r" b="b" t="t" l="l"/>
              <a:pathLst>
                <a:path h="245520" w="2111743">
                  <a:moveTo>
                    <a:pt x="62795" y="0"/>
                  </a:moveTo>
                  <a:lnTo>
                    <a:pt x="2048949" y="0"/>
                  </a:lnTo>
                  <a:cubicBezTo>
                    <a:pt x="2065603" y="0"/>
                    <a:pt x="2081575" y="6616"/>
                    <a:pt x="2093351" y="18392"/>
                  </a:cubicBezTo>
                  <a:cubicBezTo>
                    <a:pt x="2105128" y="30168"/>
                    <a:pt x="2111743" y="46140"/>
                    <a:pt x="2111743" y="62795"/>
                  </a:cubicBezTo>
                  <a:lnTo>
                    <a:pt x="2111743" y="182725"/>
                  </a:lnTo>
                  <a:cubicBezTo>
                    <a:pt x="2111743" y="217406"/>
                    <a:pt x="2083629" y="245520"/>
                    <a:pt x="2048949" y="245520"/>
                  </a:cubicBezTo>
                  <a:lnTo>
                    <a:pt x="62795" y="245520"/>
                  </a:lnTo>
                  <a:cubicBezTo>
                    <a:pt x="46140" y="245520"/>
                    <a:pt x="30168" y="238904"/>
                    <a:pt x="18392" y="227128"/>
                  </a:cubicBezTo>
                  <a:cubicBezTo>
                    <a:pt x="6616" y="215351"/>
                    <a:pt x="0" y="199379"/>
                    <a:pt x="0" y="182725"/>
                  </a:cubicBezTo>
                  <a:lnTo>
                    <a:pt x="0" y="62795"/>
                  </a:lnTo>
                  <a:cubicBezTo>
                    <a:pt x="0" y="28114"/>
                    <a:pt x="28114" y="0"/>
                    <a:pt x="62795" y="0"/>
                  </a:cubicBezTo>
                  <a:close/>
                </a:path>
              </a:pathLst>
            </a:custGeom>
            <a:solidFill>
              <a:srgbClr val="FFC310"/>
            </a:solidFill>
            <a:ln w="9525" cap="rnd">
              <a:solidFill>
                <a:srgbClr val="333333"/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111743" cy="283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33333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Profitez de tarifs préférentiels entreprises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936027" y="8092978"/>
            <a:ext cx="7520674" cy="874384"/>
            <a:chOff x="0" y="0"/>
            <a:chExt cx="2111743" cy="24552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111743" cy="245520"/>
            </a:xfrm>
            <a:custGeom>
              <a:avLst/>
              <a:gdLst/>
              <a:ahLst/>
              <a:cxnLst/>
              <a:rect r="r" b="b" t="t" l="l"/>
              <a:pathLst>
                <a:path h="245520" w="2111743">
                  <a:moveTo>
                    <a:pt x="62795" y="0"/>
                  </a:moveTo>
                  <a:lnTo>
                    <a:pt x="2048949" y="0"/>
                  </a:lnTo>
                  <a:cubicBezTo>
                    <a:pt x="2065603" y="0"/>
                    <a:pt x="2081575" y="6616"/>
                    <a:pt x="2093351" y="18392"/>
                  </a:cubicBezTo>
                  <a:cubicBezTo>
                    <a:pt x="2105128" y="30168"/>
                    <a:pt x="2111743" y="46140"/>
                    <a:pt x="2111743" y="62795"/>
                  </a:cubicBezTo>
                  <a:lnTo>
                    <a:pt x="2111743" y="182725"/>
                  </a:lnTo>
                  <a:cubicBezTo>
                    <a:pt x="2111743" y="217406"/>
                    <a:pt x="2083629" y="245520"/>
                    <a:pt x="2048949" y="245520"/>
                  </a:cubicBezTo>
                  <a:lnTo>
                    <a:pt x="62795" y="245520"/>
                  </a:lnTo>
                  <a:cubicBezTo>
                    <a:pt x="46140" y="245520"/>
                    <a:pt x="30168" y="238904"/>
                    <a:pt x="18392" y="227128"/>
                  </a:cubicBezTo>
                  <a:cubicBezTo>
                    <a:pt x="6616" y="215351"/>
                    <a:pt x="0" y="199379"/>
                    <a:pt x="0" y="182725"/>
                  </a:cubicBezTo>
                  <a:lnTo>
                    <a:pt x="0" y="62795"/>
                  </a:lnTo>
                  <a:cubicBezTo>
                    <a:pt x="0" y="28114"/>
                    <a:pt x="28114" y="0"/>
                    <a:pt x="62795" y="0"/>
                  </a:cubicBezTo>
                  <a:close/>
                </a:path>
              </a:pathLst>
            </a:custGeom>
            <a:solidFill>
              <a:srgbClr val="FFC310"/>
            </a:solidFill>
            <a:ln w="9525" cap="rnd">
              <a:solidFill>
                <a:srgbClr val="333333"/>
              </a:solidFill>
              <a:prstDash val="solid"/>
              <a:round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111743" cy="283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333333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Vos commandes sous 7 jours ouvrés après la validation du BAT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614577" y="9395987"/>
            <a:ext cx="9660235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Disponible en Lettre verte, internationale ou destineo de 20g à 1kg.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52140" y="2390019"/>
            <a:ext cx="6979821" cy="5112719"/>
          </a:xfrm>
          <a:custGeom>
            <a:avLst/>
            <a:gdLst/>
            <a:ahLst/>
            <a:cxnLst/>
            <a:rect r="r" b="b" t="t" l="l"/>
            <a:pathLst>
              <a:path h="5112719" w="6979821">
                <a:moveTo>
                  <a:pt x="0" y="0"/>
                </a:moveTo>
                <a:lnTo>
                  <a:pt x="6979822" y="0"/>
                </a:lnTo>
                <a:lnTo>
                  <a:pt x="6979822" y="5112719"/>
                </a:lnTo>
                <a:lnTo>
                  <a:pt x="0" y="51127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06" t="-37130" r="-7527" b="-2961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82218" y="3654469"/>
            <a:ext cx="7225480" cy="5003645"/>
          </a:xfrm>
          <a:custGeom>
            <a:avLst/>
            <a:gdLst/>
            <a:ahLst/>
            <a:cxnLst/>
            <a:rect r="r" b="b" t="t" l="l"/>
            <a:pathLst>
              <a:path h="5003645" w="7225480">
                <a:moveTo>
                  <a:pt x="0" y="0"/>
                </a:moveTo>
                <a:lnTo>
                  <a:pt x="7225481" y="0"/>
                </a:lnTo>
                <a:lnTo>
                  <a:pt x="7225481" y="5003645"/>
                </a:lnTo>
                <a:lnTo>
                  <a:pt x="0" y="5003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404556" y="923925"/>
            <a:ext cx="13478888" cy="86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0"/>
              </a:lnSpc>
              <a:spcBef>
                <a:spcPct val="0"/>
              </a:spcBef>
            </a:pPr>
            <a:r>
              <a:rPr lang="en-US" sz="5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classique :</a:t>
            </a:r>
            <a:r>
              <a:rPr lang="en-US" sz="50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5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Planche de 30 timbres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43062" y="7697179"/>
            <a:ext cx="5643138" cy="236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5 planches 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42,60 € HT la planche 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1,42 € HT le timbre</a:t>
            </a:r>
            <a:r>
              <a:rPr lang="en-US" sz="27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selon les quantités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b="true" sz="270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(voir Annexe 1)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325534" y="8105781"/>
            <a:ext cx="3161061" cy="643707"/>
          </a:xfrm>
          <a:custGeom>
            <a:avLst/>
            <a:gdLst/>
            <a:ahLst/>
            <a:cxnLst/>
            <a:rect r="r" b="b" t="t" l="l"/>
            <a:pathLst>
              <a:path h="643707" w="3161061">
                <a:moveTo>
                  <a:pt x="0" y="0"/>
                </a:moveTo>
                <a:lnTo>
                  <a:pt x="3161061" y="0"/>
                </a:lnTo>
                <a:lnTo>
                  <a:pt x="3161061" y="643707"/>
                </a:lnTo>
                <a:lnTo>
                  <a:pt x="0" y="643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865323" y="4358687"/>
            <a:ext cx="4036243" cy="1118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Disponible de 20g, 50g </a:t>
            </a:r>
          </a:p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jusqu’à 1kg en Lettre verte et Lettre internationale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069695" y="5609804"/>
            <a:ext cx="2033012" cy="413995"/>
          </a:xfrm>
          <a:custGeom>
            <a:avLst/>
            <a:gdLst/>
            <a:ahLst/>
            <a:cxnLst/>
            <a:rect r="r" b="b" t="t" l="l"/>
            <a:pathLst>
              <a:path h="413995" w="2033012">
                <a:moveTo>
                  <a:pt x="0" y="0"/>
                </a:moveTo>
                <a:lnTo>
                  <a:pt x="2033012" y="0"/>
                </a:lnTo>
                <a:lnTo>
                  <a:pt x="2033012" y="413996"/>
                </a:lnTo>
                <a:lnTo>
                  <a:pt x="0" y="4139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3566" y="3181320"/>
            <a:ext cx="6469172" cy="6845597"/>
          </a:xfrm>
          <a:custGeom>
            <a:avLst/>
            <a:gdLst/>
            <a:ahLst/>
            <a:cxnLst/>
            <a:rect r="r" b="b" t="t" l="l"/>
            <a:pathLst>
              <a:path h="6845597" w="6469172">
                <a:moveTo>
                  <a:pt x="0" y="0"/>
                </a:moveTo>
                <a:lnTo>
                  <a:pt x="6469172" y="0"/>
                </a:lnTo>
                <a:lnTo>
                  <a:pt x="6469172" y="6845597"/>
                </a:lnTo>
                <a:lnTo>
                  <a:pt x="0" y="684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00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06" t="-37130" r="-7527" b="-2961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1770619" y="2392417"/>
            <a:ext cx="5036625" cy="5287450"/>
          </a:xfrm>
          <a:custGeom>
            <a:avLst/>
            <a:gdLst/>
            <a:ahLst/>
            <a:cxnLst/>
            <a:rect r="r" b="b" t="t" l="l"/>
            <a:pathLst>
              <a:path h="5287450" w="5036625">
                <a:moveTo>
                  <a:pt x="0" y="0"/>
                </a:moveTo>
                <a:lnTo>
                  <a:pt x="5036625" y="0"/>
                </a:lnTo>
                <a:lnTo>
                  <a:pt x="5036625" y="5287450"/>
                </a:lnTo>
                <a:lnTo>
                  <a:pt x="0" y="5287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2" t="-20577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73566" y="2193027"/>
            <a:ext cx="11365278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 i="true" spc="122">
                <a:solidFill>
                  <a:srgbClr val="295C9B"/>
                </a:solidFill>
                <a:latin typeface="Public Sans Heavy Italics"/>
                <a:ea typeface="Public Sans Heavy Italics"/>
                <a:cs typeface="Public Sans Heavy Italics"/>
                <a:sym typeface="Public Sans Heavy Italics"/>
              </a:rPr>
              <a:t>“ Facilite la vente de timbres à l’unité ! 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91405" y="709845"/>
            <a:ext cx="16105189" cy="86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0"/>
              </a:lnSpc>
              <a:spcBef>
                <a:spcPct val="0"/>
              </a:spcBef>
            </a:pPr>
            <a:r>
              <a:rPr lang="en-US" sz="5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classique :</a:t>
            </a:r>
            <a:r>
              <a:rPr lang="en-US" sz="50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5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Planche sécable de 20 timbres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86595" y="7657097"/>
            <a:ext cx="6020875" cy="236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10 planches </a:t>
            </a: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30,80 € HT la planche </a:t>
            </a: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1,54 € HT le timbre</a:t>
            </a:r>
            <a:r>
              <a:rPr lang="en-US" sz="2699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selon les quantités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b="true" sz="269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(voir Annexe 2)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7781957" y="6910748"/>
            <a:ext cx="3161061" cy="643707"/>
          </a:xfrm>
          <a:custGeom>
            <a:avLst/>
            <a:gdLst/>
            <a:ahLst/>
            <a:cxnLst/>
            <a:rect r="r" b="b" t="t" l="l"/>
            <a:pathLst>
              <a:path h="643707" w="3161061">
                <a:moveTo>
                  <a:pt x="0" y="0"/>
                </a:moveTo>
                <a:lnTo>
                  <a:pt x="3161060" y="0"/>
                </a:lnTo>
                <a:lnTo>
                  <a:pt x="3161060" y="643707"/>
                </a:lnTo>
                <a:lnTo>
                  <a:pt x="0" y="6437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425851" y="5485885"/>
            <a:ext cx="4036243" cy="1118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Disponible en Lettre verte </a:t>
            </a:r>
          </a:p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et Lettre internationale. </a:t>
            </a:r>
          </a:p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Uniquement en 20g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349570"/>
            <a:ext cx="7602802" cy="7168674"/>
          </a:xfrm>
          <a:custGeom>
            <a:avLst/>
            <a:gdLst/>
            <a:ahLst/>
            <a:cxnLst/>
            <a:rect r="r" b="b" t="t" l="l"/>
            <a:pathLst>
              <a:path h="7168674" w="7602802">
                <a:moveTo>
                  <a:pt x="0" y="0"/>
                </a:moveTo>
                <a:lnTo>
                  <a:pt x="7602802" y="0"/>
                </a:lnTo>
                <a:lnTo>
                  <a:pt x="7602802" y="7168674"/>
                </a:lnTo>
                <a:lnTo>
                  <a:pt x="0" y="716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63286" y="544788"/>
            <a:ext cx="16105189" cy="86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0"/>
              </a:lnSpc>
              <a:spcBef>
                <a:spcPct val="0"/>
              </a:spcBef>
            </a:pPr>
            <a:r>
              <a:rPr lang="en-US" sz="5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classique :</a:t>
            </a:r>
            <a:r>
              <a:rPr lang="en-US" sz="50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5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Planche sécable sur-mesure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06705" y="7769703"/>
            <a:ext cx="8052595" cy="86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8"/>
              </a:lnSpc>
            </a:pPr>
            <a:r>
              <a:rPr lang="en-US" sz="2498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50 planches </a:t>
            </a:r>
          </a:p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en-US" b="true" sz="249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selon les quantités sur devis</a:t>
            </a:r>
            <a:r>
              <a:rPr lang="en-US" b="true" sz="2498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06" t="-37130" r="-7527" b="-2961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877836" y="1776165"/>
            <a:ext cx="9111643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b="true" sz="3300" i="true" spc="122">
                <a:solidFill>
                  <a:srgbClr val="295C9B"/>
                </a:solidFill>
                <a:latin typeface="Public Sans Heavy Italics"/>
                <a:ea typeface="Public Sans Heavy Italics"/>
                <a:cs typeface="Public Sans Heavy Italics"/>
                <a:sym typeface="Public Sans Heavy Italics"/>
              </a:rPr>
              <a:t>“ Facilite la vente de timbres à l’unité ! ”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096586" y="6099856"/>
            <a:ext cx="2674144" cy="544553"/>
          </a:xfrm>
          <a:custGeom>
            <a:avLst/>
            <a:gdLst/>
            <a:ahLst/>
            <a:cxnLst/>
            <a:rect r="r" b="b" t="t" l="l"/>
            <a:pathLst>
              <a:path h="544553" w="2674144">
                <a:moveTo>
                  <a:pt x="0" y="0"/>
                </a:moveTo>
                <a:lnTo>
                  <a:pt x="2674143" y="0"/>
                </a:lnTo>
                <a:lnTo>
                  <a:pt x="2674143" y="544553"/>
                </a:lnTo>
                <a:lnTo>
                  <a:pt x="0" y="5445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190236" y="4697758"/>
            <a:ext cx="8590459" cy="111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2799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Jusqu’à 20 visuels différents </a:t>
            </a:r>
          </a:p>
          <a:p>
            <a:pPr algn="ctr">
              <a:lnSpc>
                <a:spcPts val="3779"/>
              </a:lnSpc>
            </a:pPr>
            <a:r>
              <a:rPr lang="en-US" sz="2699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Lettre verte et Lettre internationale 20g uniquement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76650">
            <a:off x="-1784125" y="7135918"/>
            <a:ext cx="4992679" cy="4114800"/>
          </a:xfrm>
          <a:custGeom>
            <a:avLst/>
            <a:gdLst/>
            <a:ahLst/>
            <a:cxnLst/>
            <a:rect r="r" b="b" t="t" l="l"/>
            <a:pathLst>
              <a:path h="4114800" w="4992679">
                <a:moveTo>
                  <a:pt x="0" y="0"/>
                </a:moveTo>
                <a:lnTo>
                  <a:pt x="4992680" y="0"/>
                </a:lnTo>
                <a:lnTo>
                  <a:pt x="4992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71509" y="6529921"/>
            <a:ext cx="2163207" cy="3123765"/>
          </a:xfrm>
          <a:custGeom>
            <a:avLst/>
            <a:gdLst/>
            <a:ahLst/>
            <a:cxnLst/>
            <a:rect r="r" b="b" t="t" l="l"/>
            <a:pathLst>
              <a:path h="3123765" w="2163207">
                <a:moveTo>
                  <a:pt x="0" y="0"/>
                </a:moveTo>
                <a:lnTo>
                  <a:pt x="2163207" y="0"/>
                </a:lnTo>
                <a:lnTo>
                  <a:pt x="2163207" y="3123764"/>
                </a:lnTo>
                <a:lnTo>
                  <a:pt x="0" y="3123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1818" y="2209391"/>
            <a:ext cx="5662453" cy="2742750"/>
          </a:xfrm>
          <a:custGeom>
            <a:avLst/>
            <a:gdLst/>
            <a:ahLst/>
            <a:cxnLst/>
            <a:rect r="r" b="b" t="t" l="l"/>
            <a:pathLst>
              <a:path h="2742750" w="5662453">
                <a:moveTo>
                  <a:pt x="0" y="0"/>
                </a:moveTo>
                <a:lnTo>
                  <a:pt x="5662453" y="0"/>
                </a:lnTo>
                <a:lnTo>
                  <a:pt x="5662453" y="2742751"/>
                </a:lnTo>
                <a:lnTo>
                  <a:pt x="0" y="27427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1818" y="974005"/>
            <a:ext cx="1949691" cy="804247"/>
          </a:xfrm>
          <a:custGeom>
            <a:avLst/>
            <a:gdLst/>
            <a:ahLst/>
            <a:cxnLst/>
            <a:rect r="r" b="b" t="t" l="l"/>
            <a:pathLst>
              <a:path h="804247" w="1949691">
                <a:moveTo>
                  <a:pt x="0" y="0"/>
                </a:moveTo>
                <a:lnTo>
                  <a:pt x="1949691" y="0"/>
                </a:lnTo>
                <a:lnTo>
                  <a:pt x="1949691" y="804248"/>
                </a:lnTo>
                <a:lnTo>
                  <a:pt x="0" y="8042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71509" y="3391879"/>
            <a:ext cx="5854225" cy="2664336"/>
          </a:xfrm>
          <a:custGeom>
            <a:avLst/>
            <a:gdLst/>
            <a:ahLst/>
            <a:cxnLst/>
            <a:rect r="r" b="b" t="t" l="l"/>
            <a:pathLst>
              <a:path h="2664336" w="5854225">
                <a:moveTo>
                  <a:pt x="0" y="0"/>
                </a:moveTo>
                <a:lnTo>
                  <a:pt x="5854225" y="0"/>
                </a:lnTo>
                <a:lnTo>
                  <a:pt x="5854225" y="2664336"/>
                </a:lnTo>
                <a:lnTo>
                  <a:pt x="0" y="26643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97" t="0" r="-297" b="-180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007999" y="6529921"/>
            <a:ext cx="6944953" cy="3264128"/>
          </a:xfrm>
          <a:custGeom>
            <a:avLst/>
            <a:gdLst/>
            <a:ahLst/>
            <a:cxnLst/>
            <a:rect r="r" b="b" t="t" l="l"/>
            <a:pathLst>
              <a:path h="3264128" w="6944953">
                <a:moveTo>
                  <a:pt x="0" y="0"/>
                </a:moveTo>
                <a:lnTo>
                  <a:pt x="6944953" y="0"/>
                </a:lnTo>
                <a:lnTo>
                  <a:pt x="6944953" y="3264128"/>
                </a:lnTo>
                <a:lnTo>
                  <a:pt x="0" y="32641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670956" y="7016157"/>
            <a:ext cx="5441320" cy="244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6"/>
              </a:lnSpc>
              <a:spcBef>
                <a:spcPct val="0"/>
              </a:spcBef>
            </a:pPr>
            <a:r>
              <a:rPr lang="en-US" b="true" sz="271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50 livrets</a:t>
            </a:r>
            <a:r>
              <a:rPr lang="en-US" b="true" sz="271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806"/>
              </a:lnSpc>
              <a:spcBef>
                <a:spcPct val="0"/>
              </a:spcBef>
            </a:pPr>
            <a:r>
              <a:rPr lang="en-US" b="true" sz="2718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7,37</a:t>
            </a:r>
            <a:r>
              <a:rPr lang="en-US" b="true" sz="2718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€ HT le livret</a:t>
            </a:r>
            <a:r>
              <a:rPr lang="en-US" b="true" sz="271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806"/>
              </a:lnSpc>
              <a:spcBef>
                <a:spcPct val="0"/>
              </a:spcBef>
            </a:pPr>
            <a:r>
              <a:rPr lang="en-US" b="true" sz="271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selon les quantités</a:t>
            </a:r>
            <a:r>
              <a:rPr lang="en-US" b="true" sz="271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806"/>
              </a:lnSpc>
              <a:spcBef>
                <a:spcPct val="0"/>
              </a:spcBef>
            </a:pPr>
            <a:r>
              <a:rPr lang="en-US" b="true" sz="271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(voir Annexe 3)</a:t>
            </a:r>
            <a:r>
              <a:rPr lang="en-US" b="true" sz="2718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</a:p>
          <a:p>
            <a:pPr algn="ctr">
              <a:lnSpc>
                <a:spcPts val="4229"/>
              </a:lnSpc>
              <a:spcBef>
                <a:spcPct val="0"/>
              </a:spcBef>
            </a:pPr>
            <a:r>
              <a:rPr lang="en-US" b="true" sz="302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03529" y="3344254"/>
            <a:ext cx="8844749" cy="2334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227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Valoriser et fidéliser vos clients avec des cadeaux originaux :</a:t>
            </a:r>
          </a:p>
          <a:p>
            <a:pPr algn="l">
              <a:lnSpc>
                <a:spcPts val="3119"/>
              </a:lnSpc>
            </a:pPr>
            <a:r>
              <a:rPr lang="en-US" sz="2227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Ce livret est entièrement personnalisable sur chaque page.</a:t>
            </a:r>
          </a:p>
          <a:p>
            <a:pPr algn="l">
              <a:lnSpc>
                <a:spcPts val="3119"/>
              </a:lnSpc>
            </a:pPr>
            <a:r>
              <a:rPr lang="en-US" sz="2227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Jusqu’à 4 timbres distincts.</a:t>
            </a:r>
          </a:p>
          <a:p>
            <a:pPr algn="l">
              <a:lnSpc>
                <a:spcPts val="3119"/>
              </a:lnSpc>
            </a:pPr>
            <a:r>
              <a:rPr lang="en-US" sz="2227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Possibilité d’ajouter un Qr code qui renvoie à votre contenu,</a:t>
            </a:r>
          </a:p>
          <a:p>
            <a:pPr algn="l">
              <a:lnSpc>
                <a:spcPts val="3119"/>
              </a:lnSpc>
            </a:pPr>
            <a:r>
              <a:rPr lang="en-US" sz="2227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 blister votre livret, d’ajouter une senteur et même de la dorure </a:t>
            </a:r>
            <a:r>
              <a:rPr lang="en-US" sz="2227" b="true">
                <a:solidFill>
                  <a:srgbClr val="295C9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!</a:t>
            </a:r>
          </a:p>
          <a:p>
            <a:pPr algn="l">
              <a:lnSpc>
                <a:spcPts val="311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007999" y="513079"/>
            <a:ext cx="16105189" cy="86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0"/>
              </a:lnSpc>
              <a:spcBef>
                <a:spcPct val="0"/>
              </a:spcBef>
            </a:pPr>
            <a:r>
              <a:rPr lang="en-US" sz="5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prestige :</a:t>
            </a:r>
            <a:r>
              <a:rPr lang="en-US" sz="50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5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Livret de 4 timbres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25745" y="6813569"/>
            <a:ext cx="2164508" cy="3123765"/>
          </a:xfrm>
          <a:custGeom>
            <a:avLst/>
            <a:gdLst/>
            <a:ahLst/>
            <a:cxnLst/>
            <a:rect r="r" b="b" t="t" l="l"/>
            <a:pathLst>
              <a:path h="3123765" w="2164508">
                <a:moveTo>
                  <a:pt x="0" y="0"/>
                </a:moveTo>
                <a:lnTo>
                  <a:pt x="2164509" y="0"/>
                </a:lnTo>
                <a:lnTo>
                  <a:pt x="2164509" y="3123764"/>
                </a:lnTo>
                <a:lnTo>
                  <a:pt x="0" y="3123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449454" y="7480883"/>
            <a:ext cx="3417748" cy="3115847"/>
          </a:xfrm>
          <a:custGeom>
            <a:avLst/>
            <a:gdLst/>
            <a:ahLst/>
            <a:cxnLst/>
            <a:rect r="r" b="b" t="t" l="l"/>
            <a:pathLst>
              <a:path h="3115847" w="3417748">
                <a:moveTo>
                  <a:pt x="0" y="0"/>
                </a:moveTo>
                <a:lnTo>
                  <a:pt x="3417748" y="0"/>
                </a:lnTo>
                <a:lnTo>
                  <a:pt x="3417748" y="3115847"/>
                </a:lnTo>
                <a:lnTo>
                  <a:pt x="0" y="3115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0910" y="2170860"/>
            <a:ext cx="8088817" cy="5945281"/>
          </a:xfrm>
          <a:custGeom>
            <a:avLst/>
            <a:gdLst/>
            <a:ahLst/>
            <a:cxnLst/>
            <a:rect r="r" b="b" t="t" l="l"/>
            <a:pathLst>
              <a:path h="5945281" w="8088817">
                <a:moveTo>
                  <a:pt x="0" y="0"/>
                </a:moveTo>
                <a:lnTo>
                  <a:pt x="8088818" y="0"/>
                </a:lnTo>
                <a:lnTo>
                  <a:pt x="8088818" y="5945280"/>
                </a:lnTo>
                <a:lnTo>
                  <a:pt x="0" y="59452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98418" y="3840928"/>
            <a:ext cx="8088817" cy="5945281"/>
          </a:xfrm>
          <a:custGeom>
            <a:avLst/>
            <a:gdLst/>
            <a:ahLst/>
            <a:cxnLst/>
            <a:rect r="r" b="b" t="t" l="l"/>
            <a:pathLst>
              <a:path h="5945281" w="8088817">
                <a:moveTo>
                  <a:pt x="0" y="0"/>
                </a:moveTo>
                <a:lnTo>
                  <a:pt x="8088818" y="0"/>
                </a:lnTo>
                <a:lnTo>
                  <a:pt x="8088818" y="5945281"/>
                </a:lnTo>
                <a:lnTo>
                  <a:pt x="0" y="59452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011385" y="5067300"/>
            <a:ext cx="9803992" cy="273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4"/>
              </a:lnSpc>
            </a:pPr>
            <a:r>
              <a:rPr lang="en-US" sz="3074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50 livrets</a:t>
            </a:r>
            <a:r>
              <a:rPr lang="en-US" sz="3074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4304"/>
              </a:lnSpc>
            </a:pPr>
            <a:r>
              <a:rPr lang="en-US" sz="3074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14,24 € HT le livret</a:t>
            </a:r>
            <a:r>
              <a:rPr lang="en-US" sz="3074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4304"/>
              </a:lnSpc>
            </a:pPr>
            <a:r>
              <a:rPr lang="en-US" sz="3074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selon les quantités</a:t>
            </a:r>
            <a:r>
              <a:rPr lang="en-US" sz="3074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4304"/>
              </a:lnSpc>
            </a:pPr>
            <a:r>
              <a:rPr lang="en-US" sz="3074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(voir Annexe 4)</a:t>
            </a:r>
            <a:r>
              <a:rPr lang="en-US" sz="3074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4304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007999" y="513079"/>
            <a:ext cx="16105189" cy="86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0"/>
              </a:lnSpc>
              <a:spcBef>
                <a:spcPct val="0"/>
              </a:spcBef>
            </a:pPr>
            <a:r>
              <a:rPr lang="en-US" sz="5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prestige :</a:t>
            </a:r>
            <a:r>
              <a:rPr lang="en-US" sz="50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5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Livret de 8 timbres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1745" y="-711720"/>
            <a:ext cx="2163207" cy="3123765"/>
          </a:xfrm>
          <a:custGeom>
            <a:avLst/>
            <a:gdLst/>
            <a:ahLst/>
            <a:cxnLst/>
            <a:rect r="r" b="b" t="t" l="l"/>
            <a:pathLst>
              <a:path h="3123765" w="2163207">
                <a:moveTo>
                  <a:pt x="0" y="0"/>
                </a:moveTo>
                <a:lnTo>
                  <a:pt x="2163207" y="0"/>
                </a:lnTo>
                <a:lnTo>
                  <a:pt x="2163207" y="3123764"/>
                </a:lnTo>
                <a:lnTo>
                  <a:pt x="0" y="3123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5337" y="8278809"/>
            <a:ext cx="2108073" cy="2478871"/>
          </a:xfrm>
          <a:custGeom>
            <a:avLst/>
            <a:gdLst/>
            <a:ahLst/>
            <a:cxnLst/>
            <a:rect r="r" b="b" t="t" l="l"/>
            <a:pathLst>
              <a:path h="2478871" w="2108073">
                <a:moveTo>
                  <a:pt x="0" y="0"/>
                </a:moveTo>
                <a:lnTo>
                  <a:pt x="2108074" y="0"/>
                </a:lnTo>
                <a:lnTo>
                  <a:pt x="2108074" y="2478871"/>
                </a:lnTo>
                <a:lnTo>
                  <a:pt x="0" y="2478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06" t="-37130" r="-7527" b="-2961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63130">
            <a:off x="5808191" y="2318839"/>
            <a:ext cx="5222511" cy="5523629"/>
          </a:xfrm>
          <a:custGeom>
            <a:avLst/>
            <a:gdLst/>
            <a:ahLst/>
            <a:cxnLst/>
            <a:rect r="r" b="b" t="t" l="l"/>
            <a:pathLst>
              <a:path h="5523629" w="5222511">
                <a:moveTo>
                  <a:pt x="0" y="0"/>
                </a:moveTo>
                <a:lnTo>
                  <a:pt x="5222511" y="0"/>
                </a:lnTo>
                <a:lnTo>
                  <a:pt x="5222511" y="5523630"/>
                </a:lnTo>
                <a:lnTo>
                  <a:pt x="0" y="55236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87007">
            <a:off x="948626" y="2345258"/>
            <a:ext cx="5293728" cy="5587824"/>
          </a:xfrm>
          <a:custGeom>
            <a:avLst/>
            <a:gdLst/>
            <a:ahLst/>
            <a:cxnLst/>
            <a:rect r="r" b="b" t="t" l="l"/>
            <a:pathLst>
              <a:path h="5587824" w="5293728">
                <a:moveTo>
                  <a:pt x="0" y="0"/>
                </a:moveTo>
                <a:lnTo>
                  <a:pt x="5293728" y="0"/>
                </a:lnTo>
                <a:lnTo>
                  <a:pt x="5293728" y="5587825"/>
                </a:lnTo>
                <a:lnTo>
                  <a:pt x="0" y="55878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48583">
            <a:off x="11648986" y="2770456"/>
            <a:ext cx="1211360" cy="1178468"/>
          </a:xfrm>
          <a:custGeom>
            <a:avLst/>
            <a:gdLst/>
            <a:ahLst/>
            <a:cxnLst/>
            <a:rect r="r" b="b" t="t" l="l"/>
            <a:pathLst>
              <a:path h="1178468" w="1211360">
                <a:moveTo>
                  <a:pt x="0" y="0"/>
                </a:moveTo>
                <a:lnTo>
                  <a:pt x="1211360" y="0"/>
                </a:lnTo>
                <a:lnTo>
                  <a:pt x="1211360" y="1178468"/>
                </a:lnTo>
                <a:lnTo>
                  <a:pt x="0" y="11784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54952" y="546152"/>
            <a:ext cx="16105189" cy="86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0"/>
              </a:lnSpc>
              <a:spcBef>
                <a:spcPct val="0"/>
              </a:spcBef>
            </a:pPr>
            <a:r>
              <a:rPr lang="en-US" sz="50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sur-mesure :</a:t>
            </a:r>
            <a:r>
              <a:rPr lang="en-US" sz="50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50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Collector 1 timbre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8086" y="8758702"/>
            <a:ext cx="14426133" cy="1998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300 exemplaires soit :</a:t>
            </a:r>
            <a:r>
              <a:rPr lang="en-US" sz="23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220"/>
              </a:lnSpc>
            </a:pPr>
            <a:r>
              <a:rPr lang="en-US" sz="2300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3,82 € HT le collector de 1 timbre</a:t>
            </a:r>
            <a:r>
              <a:rPr lang="en-US" sz="23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220"/>
              </a:lnSpc>
            </a:pPr>
            <a:r>
              <a:rPr lang="en-US" sz="23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sur devis selon les quantités</a:t>
            </a:r>
            <a:r>
              <a:rPr lang="en-US" sz="23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220"/>
              </a:lnSpc>
            </a:pPr>
            <a:r>
              <a:rPr lang="en-US" sz="2300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​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1007546" y="4392065"/>
            <a:ext cx="7127772" cy="1975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3"/>
              </a:lnSpc>
            </a:pPr>
            <a:r>
              <a:rPr lang="en-US" sz="2838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Collector 100% personnalisable, </a:t>
            </a:r>
          </a:p>
          <a:p>
            <a:pPr algn="ctr">
              <a:lnSpc>
                <a:spcPts val="3973"/>
              </a:lnSpc>
            </a:pPr>
            <a:r>
              <a:rPr lang="en-US" sz="2838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recto et verso avec la possibilité </a:t>
            </a:r>
          </a:p>
          <a:p>
            <a:pPr algn="ctr">
              <a:lnSpc>
                <a:spcPts val="3973"/>
              </a:lnSpc>
            </a:pPr>
            <a:r>
              <a:rPr lang="en-US" sz="2838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d’ajouter un QR code pour un cadeau unique et prestigieux.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112276" y="8749488"/>
            <a:ext cx="2175724" cy="1537512"/>
          </a:xfrm>
          <a:custGeom>
            <a:avLst/>
            <a:gdLst/>
            <a:ahLst/>
            <a:cxnLst/>
            <a:rect r="r" b="b" t="t" l="l"/>
            <a:pathLst>
              <a:path h="1537512" w="2175724">
                <a:moveTo>
                  <a:pt x="0" y="0"/>
                </a:moveTo>
                <a:lnTo>
                  <a:pt x="2175724" y="0"/>
                </a:lnTo>
                <a:lnTo>
                  <a:pt x="2175724" y="1537512"/>
                </a:lnTo>
                <a:lnTo>
                  <a:pt x="0" y="1537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06" t="-37130" r="-7527" b="-2961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61000" y="1866900"/>
            <a:ext cx="3581400" cy="5178289"/>
          </a:xfrm>
          <a:custGeom>
            <a:avLst/>
            <a:gdLst/>
            <a:ahLst/>
            <a:cxnLst/>
            <a:rect r="r" b="b" t="t" l="l"/>
            <a:pathLst>
              <a:path h="5178289" w="3581400">
                <a:moveTo>
                  <a:pt x="0" y="0"/>
                </a:moveTo>
                <a:lnTo>
                  <a:pt x="3581400" y="0"/>
                </a:lnTo>
                <a:lnTo>
                  <a:pt x="3581400" y="5178289"/>
                </a:lnTo>
                <a:lnTo>
                  <a:pt x="0" y="51782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02" t="-1598" r="-2836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75000" y="2762250"/>
            <a:ext cx="3581400" cy="4895850"/>
          </a:xfrm>
          <a:custGeom>
            <a:avLst/>
            <a:gdLst/>
            <a:ahLst/>
            <a:cxnLst/>
            <a:rect r="r" b="b" t="t" l="l"/>
            <a:pathLst>
              <a:path h="4895850" w="3581400">
                <a:moveTo>
                  <a:pt x="0" y="0"/>
                </a:moveTo>
                <a:lnTo>
                  <a:pt x="3581400" y="0"/>
                </a:lnTo>
                <a:lnTo>
                  <a:pt x="3581400" y="4895850"/>
                </a:lnTo>
                <a:lnTo>
                  <a:pt x="0" y="4895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68" t="-3841" r="-2173" b="-2367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262893" y="3871692"/>
            <a:ext cx="5329406" cy="3690613"/>
          </a:xfrm>
          <a:custGeom>
            <a:avLst/>
            <a:gdLst/>
            <a:ahLst/>
            <a:cxnLst/>
            <a:rect r="r" b="b" t="t" l="l"/>
            <a:pathLst>
              <a:path h="3690613" w="5329406">
                <a:moveTo>
                  <a:pt x="0" y="0"/>
                </a:moveTo>
                <a:lnTo>
                  <a:pt x="5329406" y="0"/>
                </a:lnTo>
                <a:lnTo>
                  <a:pt x="5329406" y="3690613"/>
                </a:lnTo>
                <a:lnTo>
                  <a:pt x="0" y="36906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529481" y="6035611"/>
            <a:ext cx="1326215" cy="2450281"/>
          </a:xfrm>
          <a:custGeom>
            <a:avLst/>
            <a:gdLst/>
            <a:ahLst/>
            <a:cxnLst/>
            <a:rect r="r" b="b" t="t" l="l"/>
            <a:pathLst>
              <a:path h="2450281" w="1326215">
                <a:moveTo>
                  <a:pt x="0" y="0"/>
                </a:moveTo>
                <a:lnTo>
                  <a:pt x="1326215" y="0"/>
                </a:lnTo>
                <a:lnTo>
                  <a:pt x="1326215" y="2450281"/>
                </a:lnTo>
                <a:lnTo>
                  <a:pt x="0" y="24502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483948" y="8174075"/>
            <a:ext cx="2561363" cy="1402346"/>
          </a:xfrm>
          <a:custGeom>
            <a:avLst/>
            <a:gdLst/>
            <a:ahLst/>
            <a:cxnLst/>
            <a:rect r="r" b="b" t="t" l="l"/>
            <a:pathLst>
              <a:path h="1402346" w="2561363">
                <a:moveTo>
                  <a:pt x="0" y="0"/>
                </a:moveTo>
                <a:lnTo>
                  <a:pt x="2561364" y="0"/>
                </a:lnTo>
                <a:lnTo>
                  <a:pt x="2561364" y="1402346"/>
                </a:lnTo>
                <a:lnTo>
                  <a:pt x="0" y="1402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04390">
            <a:off x="9663060" y="1902213"/>
            <a:ext cx="1445545" cy="1445545"/>
          </a:xfrm>
          <a:custGeom>
            <a:avLst/>
            <a:gdLst/>
            <a:ahLst/>
            <a:cxnLst/>
            <a:rect r="r" b="b" t="t" l="l"/>
            <a:pathLst>
              <a:path h="1445545" w="1445545">
                <a:moveTo>
                  <a:pt x="0" y="0"/>
                </a:moveTo>
                <a:lnTo>
                  <a:pt x="1445545" y="0"/>
                </a:lnTo>
                <a:lnTo>
                  <a:pt x="1445545" y="1445545"/>
                </a:lnTo>
                <a:lnTo>
                  <a:pt x="0" y="1445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96734" y="659206"/>
            <a:ext cx="21673382" cy="721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10"/>
              </a:lnSpc>
              <a:spcBef>
                <a:spcPct val="0"/>
              </a:spcBef>
            </a:pPr>
            <a:r>
              <a:rPr lang="en-US" sz="4221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ID Timbre sur-mesure :</a:t>
            </a:r>
            <a:r>
              <a:rPr lang="en-US" sz="4221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</a:t>
            </a:r>
            <a:r>
              <a:rPr lang="en-US" sz="4221" b="true">
                <a:solidFill>
                  <a:srgbClr val="FFC31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Collector 4 timbres avec ou sans pochette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93141" y="2004269"/>
            <a:ext cx="5468911" cy="14492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b="true" sz="2721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La  pochette assortie avec la possibilité d’ajouter des options : QR Code, vidéo 3D.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74673" y="8097875"/>
            <a:ext cx="11338655" cy="16266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3082" b="true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À partir de 1 000 collectors soit :​</a:t>
            </a:r>
          </a:p>
          <a:p>
            <a:pPr algn="ctr">
              <a:lnSpc>
                <a:spcPts val="4315"/>
              </a:lnSpc>
            </a:pPr>
            <a:r>
              <a:rPr lang="en-US" sz="3082" b="true">
                <a:solidFill>
                  <a:srgbClr val="1228B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7,90 € HT le collector de 4 timbres​</a:t>
            </a:r>
          </a:p>
          <a:p>
            <a:pPr algn="ctr">
              <a:lnSpc>
                <a:spcPts val="4315"/>
              </a:lnSpc>
              <a:spcBef>
                <a:spcPct val="0"/>
              </a:spcBef>
            </a:pPr>
            <a:r>
              <a:rPr lang="en-US" b="true" sz="3082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Prix dégressif  sur devis selon les quantités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6880670BB394EBA8531695DA993E4" ma:contentTypeVersion="18" ma:contentTypeDescription="Crée un document." ma:contentTypeScope="" ma:versionID="1faf6e497c9ab72853b8295ff07b40c5">
  <xsd:schema xmlns:xsd="http://www.w3.org/2001/XMLSchema" xmlns:xs="http://www.w3.org/2001/XMLSchema" xmlns:p="http://schemas.microsoft.com/office/2006/metadata/properties" xmlns:ns2="119db458-e137-40ee-aae3-560aa7aa71cd" xmlns:ns3="989428d7-4962-4f10-8a9a-e522b74a67b2" targetNamespace="http://schemas.microsoft.com/office/2006/metadata/properties" ma:root="true" ma:fieldsID="d956c810b1d7da50194d881e7e7ad7e5" ns2:_="" ns3:_="">
    <xsd:import namespace="119db458-e137-40ee-aae3-560aa7aa71cd"/>
    <xsd:import namespace="989428d7-4962-4f10-8a9a-e522b74a67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db458-e137-40ee-aae3-560aa7aa7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28d7-4962-4f10-8a9a-e522b74a67b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d8c68a2-443d-4aad-9429-7c7d1331f9e9}" ma:internalName="TaxCatchAll" ma:showField="CatchAllData" ma:web="989428d7-4962-4f10-8a9a-e522b74a67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9db458-e137-40ee-aae3-560aa7aa71cd">
      <Terms xmlns="http://schemas.microsoft.com/office/infopath/2007/PartnerControls"/>
    </lcf76f155ced4ddcb4097134ff3c332f>
    <TaxCatchAll xmlns="989428d7-4962-4f10-8a9a-e522b74a67b2" xsi:nil="true"/>
  </documentManagement>
</p:properties>
</file>

<file path=customXml/itemProps1.xml><?xml version="1.0" encoding="utf-8"?>
<ds:datastoreItem xmlns:ds="http://schemas.openxmlformats.org/officeDocument/2006/customXml" ds:itemID="{1BFBE989-61AC-4202-8837-C09253055647}"/>
</file>

<file path=customXml/itemProps2.xml><?xml version="1.0" encoding="utf-8"?>
<ds:datastoreItem xmlns:ds="http://schemas.openxmlformats.org/officeDocument/2006/customXml" ds:itemID="{22E79F02-91CD-4507-AE05-4E4CECCC507E}"/>
</file>

<file path=customXml/itemProps3.xml><?xml version="1.0" encoding="utf-8"?>
<ds:datastoreItem xmlns:ds="http://schemas.openxmlformats.org/officeDocument/2006/customXml" ds:itemID="{2AD4C40C-8D09-4CAF-934A-01BAAE999E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Blanc Moderne Soutenance de Thèse Présentation</dc:title>
  <cp:revision>1</cp:revision>
  <dcterms:created xsi:type="dcterms:W3CDTF">2006-08-16T00:00:00Z</dcterms:created>
  <dcterms:modified xsi:type="dcterms:W3CDTF">2011-08-01T06:04:30Z</dcterms:modified>
  <dc:identifier>DAGYP5wFuTs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0x0101007F96880670BB394EBA8531695DA993E4</vt:lpwstr>
  </property>
</Properties>
</file>